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9" r:id="rId2"/>
    <p:sldId id="275" r:id="rId3"/>
    <p:sldId id="276" r:id="rId4"/>
    <p:sldId id="286" r:id="rId5"/>
    <p:sldId id="287" r:id="rId6"/>
    <p:sldId id="285" r:id="rId7"/>
    <p:sldId id="278" r:id="rId8"/>
    <p:sldId id="288" r:id="rId9"/>
    <p:sldId id="262" r:id="rId10"/>
    <p:sldId id="279" r:id="rId11"/>
    <p:sldId id="282" r:id="rId12"/>
    <p:sldId id="283" r:id="rId13"/>
    <p:sldId id="281" r:id="rId14"/>
    <p:sldId id="284" r:id="rId15"/>
    <p:sldId id="266" r:id="rId16"/>
    <p:sldId id="267" r:id="rId17"/>
    <p:sldId id="268" r:id="rId18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65C35"/>
    <a:srgbClr val="EE2A38"/>
    <a:srgbClr val="04B0CB"/>
    <a:srgbClr val="6D245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2B62A7F-599D-45F7-A0E3-DF33EF719297}" v="475" dt="2021-09-27T13:59:09.71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368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26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989EAE-CE8A-47AB-B5F7-18663F0080B3}" type="datetimeFigureOut">
              <a:rPr lang="hr-HR" smtClean="0"/>
              <a:t>6.10.2021.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C31984-E847-497D-BC01-5057D3BD9F9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874197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hr-HR" sz="1200" b="1" kern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Uvodni </a:t>
            </a:r>
            <a:r>
              <a:rPr lang="hr-HR" sz="1200" b="1" kern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slide</a:t>
            </a:r>
            <a:endParaRPr lang="hr-HR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hr-HR" sz="1200" kern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Ispričajte nešto o sebi i dosadašnjem radnom iskustvu. </a:t>
            </a:r>
            <a:endParaRPr lang="hr-HR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hr-HR" sz="1200" kern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Jeste li već sudjelovali u projektima razmjene znanja i iskustva s drugim učiteljima? </a:t>
            </a:r>
            <a:endParaRPr lang="hr-HR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hr-HR" sz="1200" kern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Zašto smatrate da je suradnja među učiteljima važna?</a:t>
            </a:r>
            <a:endParaRPr lang="hr-HR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171271-464F-4B7C-AC70-015B4623A142}" type="slidenum">
              <a:rPr lang="hr-HR" smtClean="0"/>
              <a:t>1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024834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0D6F34-AB63-4956-87F0-DB7BBEBE3C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E3F77DD-7EC7-4CE4-B57C-DBF244443D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4A8DBA-05B9-4265-9E83-FF0AB0E55E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6.10.2021.</a:t>
            </a:fld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8453F2-5357-476D-8751-E2670415E3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ABBEE8-D2D5-42D2-8525-5F9E25153E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12392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719839-E6A6-460F-BF34-08BAB3A948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512893B-DEF7-4CC3-876E-B9CD3772DA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D5F71E-CA47-4A9E-AB20-8BAC27B05C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6.10.2021.</a:t>
            </a:fld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B13849-BC96-4BA3-96A5-C3DCF2DB45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8FFAFE-7B58-4E2E-B7C1-C22CA937FF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1497425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253CE19-9595-4F13-86E8-EB1C55139CA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A094D6E-ADE4-4278-A833-8E5AAF4931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007726-B30C-4349-AEBB-259FB8D1DB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6.10.2021.</a:t>
            </a:fld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893513-0C6F-40A9-BD95-C958157120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0D464F-BC2E-4489-A310-48DA6B15B0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90281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CFBF90-2EF2-4D29-A15C-D03523C80B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502F0A-63E6-4F52-BA2A-BDC19EB5C5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592B2A-72E2-421F-999B-C450D64938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6.10.2021.</a:t>
            </a:fld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3252FD-DBE2-4505-9FDE-674A12143F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AF4DA-83F1-4659-AE81-DD9FA25F24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384105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F46D60-A039-4F8D-92CC-B104149CB9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5C57D7-E509-40AB-88B9-85F468879F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A8E310-6345-4C3A-B004-BEF3C92346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6.10.2021.</a:t>
            </a:fld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7D5976-2CC2-4651-A440-7A86A618AE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6EA554-FBF9-435F-A5D5-2C8D2A7997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2908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CC5DE2-5F7F-4670-A4DC-89F81A0507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626EEF-40F0-44CE-AFE1-404C7E78E48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4E98A5B-BFFA-44BB-A5A8-60FE201402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DEB1B72-59BA-44EA-9789-AAFF0B657C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6.10.2021.</a:t>
            </a:fld>
            <a:endParaRPr lang="hr-H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0FA5E2-339D-4060-B4BF-F55501F706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78E4FC-3D9D-4409-8EAD-DFFBDC9F14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063730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B3C60B-4F95-493A-AF36-4D3A5237E6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1FE9E2-0152-434A-8501-1F695AD768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04164A8-51B9-431F-B847-792C2C3911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CE9346B-8553-46DB-9C0A-ADE051B568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3ADE573-8D40-44E1-961C-17E80BBBA14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CDC732-22BA-4F12-8A58-139139639A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6.10.2021.</a:t>
            </a:fld>
            <a:endParaRPr lang="hr-H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0BA9085-FA39-4BA9-A128-22A781D8F1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57A6993-DF3A-45D6-91F5-1B2C921CFE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084962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AB3DA7-E2BD-4688-B7CE-D0D2D61938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062AE32-1F99-44F6-AEC6-94ABF39CE8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6.10.2021.</a:t>
            </a:fld>
            <a:endParaRPr lang="hr-H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54D612-9CC2-4146-BE72-EE74B5309A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3745C9-4FC1-4623-8708-DD3073F5F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5825932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4480974-9C5D-40D2-9466-A354598D12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6.10.2021.</a:t>
            </a:fld>
            <a:endParaRPr lang="hr-H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69FBFD5-C86A-4A97-806D-2F88A7AF53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3F4327-4EFD-444F-83DD-142A1DB052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590427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F2B767-026A-4078-BABE-0122CFF4D5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21E44A-E9BF-4F8B-BEBC-18D5A099E0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1AEC0FA-81CA-46B7-B62D-B6062CC5A2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0BC60B-F520-4061-9151-963F6D785D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6.10.2021.</a:t>
            </a:fld>
            <a:endParaRPr lang="hr-H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78BBC1-5CBF-46A2-914B-96414DDD6F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90EEF6-C793-4682-9B3A-0E1F8389FC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390963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404B28-BD2B-4A4E-BA89-463CC22398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90A911F-2738-487C-9201-B7DD72F493D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08F1092-8174-4A35-9F88-C81A7744CC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9F8693-9F98-47E6-B49E-684A078480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6.10.2021.</a:t>
            </a:fld>
            <a:endParaRPr lang="hr-H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253687-ABB5-4219-9059-6CFE669D97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E0AFDCB-03F0-435F-A05F-2F0D749329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410323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1AB97FA7-D637-4FD2-A45B-917F1D41E0E9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2888403" y="2888402"/>
            <a:ext cx="6857999" cy="1081193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4CDA921-BF1D-4072-8B1A-723D7503FF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0054" y="365125"/>
            <a:ext cx="1004374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D9282D-3B01-428F-A5F7-CA634ABA32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10052" y="1825625"/>
            <a:ext cx="1004374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EA68E5-D570-42A0-86D8-ED3FEC6491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4C99EC-AC00-42DA-8771-9826FBDDB4F9}" type="datetimeFigureOut">
              <a:rPr lang="hr-HR" smtClean="0"/>
              <a:t>6.10.2021.</a:t>
            </a:fld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4A02C2-B8D9-4D7B-9D73-564C6D5FC7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F690D6-42CF-474D-B0F9-F3B780EB50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96139C2-FBCA-45FB-962D-4C18254A58F0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1231373" y="5731916"/>
            <a:ext cx="877900" cy="44504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B8A32BC-ACFA-4F2D-9A3C-3C3A252BD6C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58274" y="6356350"/>
            <a:ext cx="1150999" cy="294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5380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hr.izzi.digital/DOS/15894/15927.html" TargetMode="Externa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8B2891D6-45D1-49F5-8FA2-A651FDF306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4202" y="526412"/>
            <a:ext cx="10421550" cy="6235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34291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242401" y="803050"/>
            <a:ext cx="5383420" cy="5420769"/>
          </a:xfrm>
        </p:spPr>
        <p:txBody>
          <a:bodyPr>
            <a:normAutofit/>
          </a:bodyPr>
          <a:lstStyle/>
          <a:p>
            <a:r>
              <a:rPr lang="hr-HR" sz="3600" dirty="0"/>
              <a:t>Zašto zmaj leti? Što ga pokreće?</a:t>
            </a:r>
          </a:p>
          <a:p>
            <a:r>
              <a:rPr lang="hr-HR" sz="3600" dirty="0"/>
              <a:t>Pokreće ga </a:t>
            </a:r>
            <a:r>
              <a:rPr lang="hr-HR" sz="3600" dirty="0">
                <a:solidFill>
                  <a:srgbClr val="FF0000"/>
                </a:solidFill>
              </a:rPr>
              <a:t>VJETAR</a:t>
            </a:r>
            <a:r>
              <a:rPr lang="hr-HR" sz="3600" dirty="0"/>
              <a:t>.</a:t>
            </a:r>
          </a:p>
          <a:p>
            <a:r>
              <a:rPr lang="hr-HR" sz="3600" dirty="0"/>
              <a:t>Znaš li što je VJETRENJAČA? Što pokreće vjetrenjače?</a:t>
            </a:r>
          </a:p>
          <a:p>
            <a:r>
              <a:rPr lang="hr-HR" sz="3600" dirty="0"/>
              <a:t>Vjetar je izvor energije koji pokreće vjetrenjače.</a:t>
            </a:r>
          </a:p>
          <a:p>
            <a:endParaRPr lang="hr-HR" sz="2000" dirty="0"/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A98BC887-4916-4227-9F48-3B078D238F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25821" y="0"/>
            <a:ext cx="5566179" cy="6858000"/>
          </a:xfrm>
          <a:prstGeom prst="rect">
            <a:avLst/>
          </a:prstGeom>
          <a:solidFill>
            <a:srgbClr val="9054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ounded Rectangle 9">
            <a:extLst>
              <a:ext uri="{FF2B5EF4-FFF2-40B4-BE49-F238E27FC236}">
                <a16:creationId xmlns:a16="http://schemas.microsoft.com/office/drawing/2014/main" id="{1AD6DCFA-0E71-4650-A5E4-3C20E73EB6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10453" y="484632"/>
            <a:ext cx="4620362" cy="5739187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42" b="8407"/>
          <a:stretch/>
        </p:blipFill>
        <p:spPr bwMode="auto">
          <a:xfrm>
            <a:off x="7430490" y="803050"/>
            <a:ext cx="3992260" cy="2015490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004" r="-2" b="8513"/>
          <a:stretch/>
        </p:blipFill>
        <p:spPr bwMode="auto">
          <a:xfrm>
            <a:off x="7430494" y="3006092"/>
            <a:ext cx="3992259" cy="2893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19959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0134" y="857744"/>
            <a:ext cx="7931732" cy="5142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996924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5964" y="814527"/>
            <a:ext cx="8180071" cy="52289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914873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594104" y="159893"/>
            <a:ext cx="10515600" cy="28780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sz="3200" dirty="0"/>
              <a:t>Kako možemo štedjeti energiju?</a:t>
            </a:r>
          </a:p>
          <a:p>
            <a:pPr marL="0" indent="0">
              <a:buNone/>
            </a:pPr>
            <a:r>
              <a:rPr lang="hr-HR" sz="3200" dirty="0"/>
              <a:t>- isključiti uređaje kada se njima ne koristimo</a:t>
            </a:r>
          </a:p>
          <a:p>
            <a:pPr>
              <a:buFontTx/>
              <a:buChar char="-"/>
            </a:pPr>
            <a:r>
              <a:rPr lang="hr-HR" sz="3200" dirty="0"/>
              <a:t>zimi kad grijemo ili ljeti kad hladimo prostoriju, prozračiti prostor</a:t>
            </a:r>
          </a:p>
          <a:p>
            <a:pPr>
              <a:buFontTx/>
              <a:buChar char="-"/>
            </a:pPr>
            <a:r>
              <a:rPr lang="hr-HR" sz="3200" dirty="0"/>
              <a:t>nakon prozračivanja, zatvoriti prozore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059E3E2-8590-4173-9227-90252B2AC8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3015" y="3070525"/>
            <a:ext cx="7482778" cy="3627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5180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          </a:t>
            </a:r>
            <a:r>
              <a:rPr lang="hr-HR" b="1" dirty="0"/>
              <a:t>Energija i živi svijet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hr-HR" sz="3600" b="1" dirty="0">
                <a:solidFill>
                  <a:srgbClr val="FF0000"/>
                </a:solidFill>
              </a:rPr>
              <a:t>ENERGIJA</a:t>
            </a:r>
            <a:r>
              <a:rPr lang="hr-HR" sz="3600" dirty="0"/>
              <a:t> (električna energija, toplinska energija, svjetlosna energija, Sunčeva energija…)</a:t>
            </a:r>
          </a:p>
          <a:p>
            <a:r>
              <a:rPr lang="hr-HR" sz="3600" b="1" dirty="0">
                <a:solidFill>
                  <a:srgbClr val="FF0000"/>
                </a:solidFill>
              </a:rPr>
              <a:t>PRETVORBA ENERGIJE:</a:t>
            </a:r>
            <a:br>
              <a:rPr lang="hr-HR" sz="3600" dirty="0"/>
            </a:br>
            <a:r>
              <a:rPr lang="hr-HR" sz="3600" dirty="0"/>
              <a:t>sunce              električna energija              toplinska energija u kućanstvu</a:t>
            </a:r>
          </a:p>
          <a:p>
            <a:r>
              <a:rPr lang="hr-HR" sz="3600" dirty="0"/>
              <a:t>Nacrtaj dva kućanska uređaja i napiši koja im je energija potrebna (npr. žarulja – električna  -toplinska i svjetlosna energija)</a:t>
            </a:r>
            <a:br>
              <a:rPr lang="hr-HR" sz="3600" dirty="0"/>
            </a:br>
            <a:endParaRPr lang="hr-HR" sz="3600" dirty="0"/>
          </a:p>
          <a:p>
            <a:endParaRPr lang="hr-HR" sz="36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6735" y="3429000"/>
            <a:ext cx="1341438" cy="16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3852" y="3429000"/>
            <a:ext cx="1341438" cy="16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72056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FFCF2D58-F35C-406A-8E40-C8DBEABC79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553820"/>
            <a:ext cx="10515600" cy="4963975"/>
          </a:xfrm>
        </p:spPr>
        <p:txBody>
          <a:bodyPr/>
          <a:lstStyle/>
          <a:p>
            <a:r>
              <a:rPr lang="hr-HR" b="1" dirty="0"/>
              <a:t>Otvori udžbenik na str. 40. i pročitaj.</a:t>
            </a:r>
            <a:br>
              <a:rPr lang="hr-HR" b="1" dirty="0"/>
            </a:br>
            <a:br>
              <a:rPr lang="hr-HR" b="1" dirty="0"/>
            </a:br>
            <a:r>
              <a:rPr lang="hr-HR" b="1" dirty="0"/>
              <a:t>Riješi zadatke u udžbeniku na str. 41.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5090001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E5E498B4-10C6-4AA6-9F7F-7BE5011BE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7163" y="901546"/>
            <a:ext cx="11035747" cy="4770782"/>
          </a:xfrm>
        </p:spPr>
        <p:txBody>
          <a:bodyPr/>
          <a:lstStyle/>
          <a:p>
            <a:r>
              <a:rPr lang="hr-HR" dirty="0"/>
              <a:t>Ponovimo.</a:t>
            </a:r>
            <a:br>
              <a:rPr lang="hr-HR" dirty="0"/>
            </a:br>
            <a:br>
              <a:rPr lang="hr-HR" dirty="0"/>
            </a:br>
            <a:br>
              <a:rPr lang="hr-HR" dirty="0"/>
            </a:br>
            <a:r>
              <a:rPr lang="hr-HR" u="sng" dirty="0">
                <a:hlinkClick r:id="rId2"/>
              </a:rPr>
              <a:t>https://hr.izzi.digital/DOS/15894/15927.html</a:t>
            </a:r>
            <a:r>
              <a:rPr lang="hr-HR" u="sng" dirty="0"/>
              <a:t> </a:t>
            </a:r>
            <a:br>
              <a:rPr lang="hr-HR" dirty="0"/>
            </a:b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0258675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C698CF5-4FC5-4ED8-B15A-19E2B70DEF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5932" y="408146"/>
            <a:ext cx="10946068" cy="5399571"/>
          </a:xfrm>
        </p:spPr>
        <p:txBody>
          <a:bodyPr/>
          <a:lstStyle/>
          <a:p>
            <a:r>
              <a:rPr lang="hr-HR" u="sng" dirty="0"/>
              <a:t>DOMAĆA ZADAĆA</a:t>
            </a:r>
            <a:br>
              <a:rPr lang="hr-HR" u="sng" dirty="0"/>
            </a:br>
            <a:br>
              <a:rPr lang="hr-HR" u="sng" dirty="0"/>
            </a:br>
            <a:r>
              <a:rPr lang="hr-HR" dirty="0"/>
              <a:t>- učiti</a:t>
            </a:r>
            <a:br>
              <a:rPr lang="hr-HR" dirty="0"/>
            </a:br>
            <a:br>
              <a:rPr lang="hr-HR" dirty="0"/>
            </a:br>
            <a:r>
              <a:rPr lang="hr-HR" dirty="0"/>
              <a:t>- riješi zadatke u  udžbeniku na str. 41., 42., 43</a:t>
            </a:r>
            <a:r>
              <a:rPr lang="hr-HR" b="1" dirty="0"/>
              <a:t>.</a:t>
            </a:r>
            <a:br>
              <a:rPr lang="hr-HR" b="1" dirty="0"/>
            </a:br>
            <a:endParaRPr lang="hr-HR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6B0CE12-3DE4-40E4-B606-CE77352C0B82}"/>
              </a:ext>
            </a:extLst>
          </p:cNvPr>
          <p:cNvSpPr txBox="1"/>
          <p:nvPr/>
        </p:nvSpPr>
        <p:spPr>
          <a:xfrm>
            <a:off x="1245932" y="6265188"/>
            <a:ext cx="76237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r-HR" dirty="0"/>
              <a:t>Osmislile: Josipa Masnić i Kristina Knežević, OŠ Bartula Kašića, Zadar</a:t>
            </a:r>
            <a:endParaRPr lang="hr-HR" sz="1800" dirty="0"/>
          </a:p>
        </p:txBody>
      </p:sp>
    </p:spTree>
    <p:extLst>
      <p:ext uri="{BB962C8B-B14F-4D97-AF65-F5344CB8AC3E}">
        <p14:creationId xmlns:p14="http://schemas.microsoft.com/office/powerpoint/2010/main" val="31329995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366706" y="702262"/>
            <a:ext cx="10515600" cy="565087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sz="3200" b="1" i="1" u="sng" dirty="0"/>
              <a:t>PONOVIMO</a:t>
            </a:r>
          </a:p>
          <a:p>
            <a:pPr marL="0" indent="0">
              <a:buNone/>
            </a:pPr>
            <a:r>
              <a:rPr lang="hr-HR" sz="3200" dirty="0"/>
              <a:t>1. Što je priroda?</a:t>
            </a:r>
          </a:p>
          <a:p>
            <a:pPr marL="0" indent="0">
              <a:buNone/>
            </a:pPr>
            <a:r>
              <a:rPr lang="hr-HR" sz="3200" dirty="0"/>
              <a:t>2. Što je okoliš?</a:t>
            </a:r>
          </a:p>
          <a:p>
            <a:pPr marL="0" indent="0">
              <a:buNone/>
            </a:pPr>
            <a:r>
              <a:rPr lang="hr-HR" sz="3200" dirty="0"/>
              <a:t>3.</a:t>
            </a:r>
            <a:r>
              <a:rPr lang="pl-PL" sz="3200" dirty="0"/>
              <a:t> Što je čovjeku potrebno za život?</a:t>
            </a:r>
            <a:br>
              <a:rPr lang="pl-PL" sz="3200" dirty="0"/>
            </a:br>
            <a:r>
              <a:rPr lang="pl-PL" sz="3200" dirty="0"/>
              <a:t>4. Zašto čovjek mijenja okoliš?</a:t>
            </a:r>
          </a:p>
          <a:p>
            <a:pPr marL="0" indent="0">
              <a:buNone/>
            </a:pPr>
            <a:r>
              <a:rPr lang="pl-PL" sz="3200" dirty="0"/>
              <a:t>5. Na koje sve načine čovjek mijenja okoliš?</a:t>
            </a:r>
          </a:p>
          <a:p>
            <a:pPr marL="0" indent="0">
              <a:buNone/>
            </a:pPr>
            <a:r>
              <a:rPr lang="pl-PL" sz="3200" dirty="0"/>
              <a:t>6. Zašto moramo čuvati okoliš?</a:t>
            </a:r>
            <a:br>
              <a:rPr lang="pl-PL" sz="3200" dirty="0"/>
            </a:br>
            <a:r>
              <a:rPr lang="pl-PL" sz="3200" dirty="0"/>
              <a:t>7. Kako ti i tvoja obitelj možete doprinijeti zaštiti okoliša?</a:t>
            </a:r>
            <a:br>
              <a:rPr lang="pl-PL" sz="3200" dirty="0"/>
            </a:br>
            <a:br>
              <a:rPr lang="pl-PL" sz="3200" dirty="0"/>
            </a:br>
            <a:br>
              <a:rPr lang="pl-PL" sz="3200" dirty="0"/>
            </a:br>
            <a:endParaRPr lang="hr-HR" sz="3200" dirty="0"/>
          </a:p>
          <a:p>
            <a:pPr marL="0" indent="0">
              <a:buNone/>
            </a:pPr>
            <a:endParaRPr lang="hr-HR" sz="3200" dirty="0"/>
          </a:p>
        </p:txBody>
      </p:sp>
    </p:spTree>
    <p:extLst>
      <p:ext uri="{BB962C8B-B14F-4D97-AF65-F5344CB8AC3E}">
        <p14:creationId xmlns:p14="http://schemas.microsoft.com/office/powerpoint/2010/main" val="409652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br>
              <a:rPr lang="hr-HR" b="1" dirty="0"/>
            </a:br>
            <a:r>
              <a:rPr lang="hr-HR" b="1" dirty="0"/>
              <a:t>Energija i živi svijet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2068315-14C6-499B-BFFB-38ACCD54E694}"/>
              </a:ext>
            </a:extLst>
          </p:cNvPr>
          <p:cNvSpPr txBox="1"/>
          <p:nvPr/>
        </p:nvSpPr>
        <p:spPr>
          <a:xfrm>
            <a:off x="3408028" y="4219554"/>
            <a:ext cx="609460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r-HR" sz="2400" dirty="0"/>
              <a:t>Otvori udžbenik na str. 40 i pogledaj ilustracije</a:t>
            </a:r>
            <a:r>
              <a:rPr lang="hr-HR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659995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PONOVIMO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sz="3200" dirty="0"/>
              <a:t>Za što nam sve treba energija?</a:t>
            </a:r>
          </a:p>
          <a:p>
            <a:r>
              <a:rPr lang="pl-PL" sz="3200" dirty="0"/>
              <a:t>Odakle ljudi dobivaju energiju?</a:t>
            </a:r>
          </a:p>
          <a:p>
            <a:r>
              <a:rPr lang="pl-PL" sz="3200" dirty="0"/>
              <a:t>Tko proizvodi hranu za sva živa bića?</a:t>
            </a:r>
          </a:p>
          <a:p>
            <a:r>
              <a:rPr lang="it-IT" sz="3200" dirty="0" err="1"/>
              <a:t>Što</a:t>
            </a:r>
            <a:r>
              <a:rPr lang="it-IT" sz="3200" dirty="0"/>
              <a:t> </a:t>
            </a:r>
            <a:r>
              <a:rPr lang="it-IT" sz="3200" dirty="0" err="1"/>
              <a:t>biljci</a:t>
            </a:r>
            <a:r>
              <a:rPr lang="it-IT" sz="3200" dirty="0"/>
              <a:t> </a:t>
            </a:r>
            <a:r>
              <a:rPr lang="it-IT" sz="3200" dirty="0" err="1"/>
              <a:t>treba</a:t>
            </a:r>
            <a:r>
              <a:rPr lang="it-IT" sz="3200" dirty="0"/>
              <a:t> da bi </a:t>
            </a:r>
            <a:r>
              <a:rPr lang="it-IT" sz="3200" dirty="0" err="1"/>
              <a:t>proizvela</a:t>
            </a:r>
            <a:r>
              <a:rPr lang="it-IT" sz="3200" dirty="0"/>
              <a:t> </a:t>
            </a:r>
            <a:r>
              <a:rPr lang="it-IT" sz="3200" dirty="0" err="1"/>
              <a:t>hranu</a:t>
            </a:r>
            <a:r>
              <a:rPr lang="it-IT" sz="3200" dirty="0"/>
              <a:t>?</a:t>
            </a:r>
            <a:br>
              <a:rPr lang="pl-PL" dirty="0"/>
            </a:br>
            <a:br>
              <a:rPr lang="pl-PL" dirty="0"/>
            </a:b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54254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156982" y="378884"/>
            <a:ext cx="10515600" cy="5563188"/>
          </a:xfrm>
        </p:spPr>
        <p:txBody>
          <a:bodyPr>
            <a:normAutofit/>
          </a:bodyPr>
          <a:lstStyle/>
          <a:p>
            <a:r>
              <a:rPr lang="hr-HR" sz="3200" dirty="0"/>
              <a:t>Dobivaju li ljudi hranu iz prirode? Objasni.</a:t>
            </a:r>
          </a:p>
          <a:p>
            <a:r>
              <a:rPr lang="hr-HR" sz="3200" dirty="0"/>
              <a:t>Hrana nam daje </a:t>
            </a:r>
            <a:r>
              <a:rPr lang="hr-HR" sz="3200" b="1" dirty="0">
                <a:solidFill>
                  <a:srgbClr val="FF0000"/>
                </a:solidFill>
              </a:rPr>
              <a:t>ENERGIJU</a:t>
            </a:r>
            <a:r>
              <a:rPr lang="hr-HR" sz="3200" dirty="0"/>
              <a:t> za svakodnevni život (održavanje topline tijela, kretanje, rast, govor).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30816E7-1C5F-4A06-9D89-6D18B52668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0041" y="2169979"/>
            <a:ext cx="6863455" cy="4536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360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rmAutofit/>
          </a:bodyPr>
          <a:lstStyle/>
          <a:p>
            <a:r>
              <a:rPr lang="hr-HR">
                <a:latin typeface="Arial" panose="020B0604020202020204" pitchFamily="34" charset="0"/>
                <a:cs typeface="Arial" panose="020B0604020202020204" pitchFamily="34" charset="0"/>
              </a:rPr>
              <a:t>ENERGIJA je pokretač svega.</a:t>
            </a:r>
          </a:p>
          <a:p>
            <a:r>
              <a:rPr lang="vi-VN">
                <a:latin typeface="Arial" panose="020B0604020202020204" pitchFamily="34" charset="0"/>
                <a:cs typeface="Arial" panose="020B0604020202020204" pitchFamily="34" charset="0"/>
              </a:rPr>
              <a:t>Energija je sposobnost obavljanja nekog rada i uzrok svemu što se događa oko nas</a:t>
            </a:r>
            <a:r>
              <a:rPr lang="hr-HR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hr-HR">
                <a:latin typeface="Arial" panose="020B0604020202020204" pitchFamily="34" charset="0"/>
                <a:cs typeface="Arial" panose="020B0604020202020204" pitchFamily="34" charset="0"/>
              </a:rPr>
              <a:t>Potrebna nam je za sve što radimo.</a:t>
            </a:r>
          </a:p>
          <a:p>
            <a:endParaRPr lang="hr-HR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312F4B6-9778-453D-BF53-2D797C865B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3742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5635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566084" y="920369"/>
            <a:ext cx="10043747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sz="3200" b="1" dirty="0">
                <a:solidFill>
                  <a:srgbClr val="FF0000"/>
                </a:solidFill>
              </a:rPr>
              <a:t>Iz prirode dobivamo energiju </a:t>
            </a:r>
            <a:r>
              <a:rPr lang="hr-HR" sz="3200" b="1" dirty="0"/>
              <a:t>za sve svoje potrebe:</a:t>
            </a:r>
          </a:p>
          <a:p>
            <a:r>
              <a:rPr lang="hr-HR" sz="3200" b="1" dirty="0"/>
              <a:t>za grijanje</a:t>
            </a:r>
          </a:p>
          <a:p>
            <a:r>
              <a:rPr lang="hr-HR" sz="3200" b="1" dirty="0"/>
              <a:t>za rasvjetu</a:t>
            </a:r>
          </a:p>
          <a:p>
            <a:r>
              <a:rPr lang="hr-HR" sz="3200" b="1" dirty="0"/>
              <a:t>pokretanje kućanskih uređaja…</a:t>
            </a:r>
          </a:p>
          <a:p>
            <a:r>
              <a:rPr lang="hr-HR" sz="3200" b="1" dirty="0"/>
              <a:t>Energija se pritom mijenja. Pretvara se iz jednog oblika u drugi. To zovemo </a:t>
            </a:r>
            <a:r>
              <a:rPr lang="hr-HR" sz="3200" b="1" dirty="0">
                <a:solidFill>
                  <a:srgbClr val="FF0000"/>
                </a:solidFill>
              </a:rPr>
              <a:t>PRETVORBA ENERGIJE.</a:t>
            </a:r>
          </a:p>
          <a:p>
            <a:r>
              <a:rPr lang="hr-HR" sz="3200" b="1" dirty="0"/>
              <a:t>zagrijavanje hrane na električnom štednjaku - </a:t>
            </a:r>
            <a:r>
              <a:rPr lang="hr-HR" sz="3200" b="1" dirty="0">
                <a:solidFill>
                  <a:srgbClr val="FF0000"/>
                </a:solidFill>
              </a:rPr>
              <a:t>ELEKTRIČNA ENERGIJA PRETVARA SE U TOPLINSKU</a:t>
            </a:r>
          </a:p>
          <a:p>
            <a:endParaRPr lang="hr-HR" sz="3200" dirty="0"/>
          </a:p>
        </p:txBody>
      </p:sp>
    </p:spTree>
    <p:extLst>
      <p:ext uri="{BB962C8B-B14F-4D97-AF65-F5344CB8AC3E}">
        <p14:creationId xmlns:p14="http://schemas.microsoft.com/office/powerpoint/2010/main" val="28428672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F417E119-4BA9-40C5-8CA2-73848C0613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1325" y="569844"/>
            <a:ext cx="10515600" cy="4500150"/>
          </a:xfrm>
        </p:spPr>
        <p:txBody>
          <a:bodyPr/>
          <a:lstStyle/>
          <a:p>
            <a:r>
              <a:rPr lang="hr-HR" dirty="0"/>
              <a:t>PRETVORBA ENERGIJE:</a:t>
            </a:r>
            <a:br>
              <a:rPr lang="hr-HR" dirty="0"/>
            </a:br>
            <a:r>
              <a:rPr lang="hr-HR" dirty="0"/>
              <a:t>sunce              električna energija           toplinska energija u kućanstvu</a:t>
            </a:r>
            <a:br>
              <a:rPr lang="hr-HR" dirty="0"/>
            </a:br>
            <a:br>
              <a:rPr lang="hr-HR" dirty="0"/>
            </a:br>
            <a:endParaRPr lang="hr-HR" dirty="0"/>
          </a:p>
        </p:txBody>
      </p:sp>
      <p:cxnSp>
        <p:nvCxnSpPr>
          <p:cNvPr id="5" name="Ravni poveznik sa strelicom 4">
            <a:extLst>
              <a:ext uri="{FF2B5EF4-FFF2-40B4-BE49-F238E27FC236}">
                <a16:creationId xmlns:a16="http://schemas.microsoft.com/office/drawing/2014/main" id="{EC91ECFC-D428-4772-AA34-84EC71A971B0}"/>
              </a:ext>
            </a:extLst>
          </p:cNvPr>
          <p:cNvCxnSpPr>
            <a:cxnSpLocks/>
          </p:cNvCxnSpPr>
          <p:nvPr/>
        </p:nvCxnSpPr>
        <p:spPr>
          <a:xfrm>
            <a:off x="3118517" y="2279374"/>
            <a:ext cx="125895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Ravni poveznik sa strelicom 7">
            <a:extLst>
              <a:ext uri="{FF2B5EF4-FFF2-40B4-BE49-F238E27FC236}">
                <a16:creationId xmlns:a16="http://schemas.microsoft.com/office/drawing/2014/main" id="{EB5E06D7-6593-4E69-8A8B-EE9BEA77DF42}"/>
              </a:ext>
            </a:extLst>
          </p:cNvPr>
          <p:cNvCxnSpPr>
            <a:cxnSpLocks/>
          </p:cNvCxnSpPr>
          <p:nvPr/>
        </p:nvCxnSpPr>
        <p:spPr>
          <a:xfrm>
            <a:off x="9053181" y="2268554"/>
            <a:ext cx="125895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11084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>
            <a:extLst>
              <a:ext uri="{FF2B5EF4-FFF2-40B4-BE49-F238E27FC236}">
                <a16:creationId xmlns:a16="http://schemas.microsoft.com/office/drawing/2014/main" id="{64C3F1B2-35E4-4AFA-93B7-A764BF3A17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01504" y="2646063"/>
            <a:ext cx="8884693" cy="3636547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4436" rIns="91440" bIns="36501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Latn-RS" altLang="sr-Latn-RS" sz="3200" b="0" i="0" u="none" strike="noStrike" cap="none" normalizeH="0" baseline="0" dirty="0">
                <a:ln>
                  <a:noFill/>
                </a:ln>
                <a:solidFill>
                  <a:srgbClr val="4A4A4A"/>
                </a:solidFill>
                <a:effectLst/>
                <a:latin typeface="IBM Plex Sans"/>
              </a:rPr>
              <a:t>Pažljivo promotri fotografiju. Koliko </a:t>
            </a:r>
            <a:r>
              <a:rPr kumimoji="0" lang="sr-Latn-RS" altLang="sr-Latn-RS" sz="1300" b="0" i="0" u="none" strike="noStrike" cap="none" normalizeH="0" baseline="0" dirty="0">
                <a:ln>
                  <a:noFill/>
                </a:ln>
                <a:solidFill>
                  <a:srgbClr val="4A4A4A"/>
                </a:solidFill>
                <a:effectLst/>
                <a:latin typeface="IBM Plex Sans"/>
              </a:rPr>
              <a:t>  </a:t>
            </a:r>
            <a:r>
              <a:rPr kumimoji="0" lang="sr-Latn-RS" altLang="sr-Latn-RS" sz="19900" b="0" i="0" u="none" strike="noStrike" cap="none" normalizeH="0" baseline="0" dirty="0">
                <a:ln>
                  <a:noFill/>
                </a:ln>
                <a:solidFill>
                  <a:srgbClr val="4A4A4A"/>
                </a:solidFill>
                <a:effectLst/>
                <a:latin typeface="IBM Plex Sans"/>
              </a:rPr>
              <a:t>         </a:t>
            </a:r>
            <a:endParaRPr kumimoji="0" lang="sr-Latn-RS" altLang="sr-Latn-R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6" name="Picture 2" descr="https://hr.izzi.digital/DOS/15894/datastore/10/publication/15894/pictures/2020/01/20/1579538545_cooker-82993_640.jpg">
            <a:extLst>
              <a:ext uri="{FF2B5EF4-FFF2-40B4-BE49-F238E27FC236}">
                <a16:creationId xmlns:a16="http://schemas.microsoft.com/office/drawing/2014/main" id="{8EE0C72B-EA10-4CDA-B6FB-097493BAB1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7576" y="1535054"/>
            <a:ext cx="9659062" cy="4747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>
            <a:extLst>
              <a:ext uri="{FF2B5EF4-FFF2-40B4-BE49-F238E27FC236}">
                <a16:creationId xmlns:a16="http://schemas.microsoft.com/office/drawing/2014/main" id="{07EA1F52-7F9D-4575-8EC0-DB50AEEF0C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5362" y="186176"/>
            <a:ext cx="11194904" cy="14667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4436" rIns="91440" bIns="36501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Latn-RS" altLang="sr-Latn-RS" sz="3600" b="0" i="0" u="none" strike="noStrike" cap="none" normalizeH="0" baseline="0" dirty="0">
                <a:ln>
                  <a:noFill/>
                </a:ln>
                <a:solidFill>
                  <a:srgbClr val="4A4A4A"/>
                </a:solidFill>
                <a:effectLst/>
                <a:latin typeface="+mn-lt"/>
              </a:rPr>
              <a:t>Pozorno promotri fotografiju.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Latn-RS" altLang="sr-Latn-RS" sz="3600" b="0" i="0" u="none" strike="noStrike" cap="none" normalizeH="0" baseline="0" dirty="0">
                <a:ln>
                  <a:noFill/>
                </a:ln>
                <a:solidFill>
                  <a:srgbClr val="4A4A4A"/>
                </a:solidFill>
                <a:effectLst/>
                <a:latin typeface="+mn-lt"/>
              </a:rPr>
              <a:t>Koliko uređaja s fotografije pokreće električna energija?</a:t>
            </a:r>
            <a:endParaRPr kumimoji="0" lang="sr-Latn-RS" altLang="sr-Latn-RS" sz="3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r-Latn-RS" altLang="sr-Latn-R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01001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1215</TotalTime>
  <Words>465</Words>
  <Application>Microsoft Office PowerPoint</Application>
  <PresentationFormat>Widescreen</PresentationFormat>
  <Paragraphs>49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Calibri</vt:lpstr>
      <vt:lpstr>Calibri Light</vt:lpstr>
      <vt:lpstr>IBM Plex Sans</vt:lpstr>
      <vt:lpstr>Symbol</vt:lpstr>
      <vt:lpstr>Office Theme</vt:lpstr>
      <vt:lpstr>PowerPoint Presentation</vt:lpstr>
      <vt:lpstr>PowerPoint Presentation</vt:lpstr>
      <vt:lpstr> Energija i živi svijet</vt:lpstr>
      <vt:lpstr>PONOVIMO</vt:lpstr>
      <vt:lpstr>PowerPoint Presentation</vt:lpstr>
      <vt:lpstr>PowerPoint Presentation</vt:lpstr>
      <vt:lpstr>PowerPoint Presentation</vt:lpstr>
      <vt:lpstr>PRETVORBA ENERGIJE: sunce              električna energija           toplinska energija u kućanstvu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         Energija i živi svijet</vt:lpstr>
      <vt:lpstr>Otvori udžbenik na str. 40. i pročitaj.  Riješi zadatke u udžbeniku na str. 41.</vt:lpstr>
      <vt:lpstr>Ponovimo.   https://hr.izzi.digital/DOS/15894/15927.html  </vt:lpstr>
      <vt:lpstr>DOMAĆA ZADAĆA  - učiti  - riješi zadatke u  udžbeniku na str. 41., 42., 43.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Rutva Primorac</dc:creator>
  <cp:lastModifiedBy>Gordana Ivančić</cp:lastModifiedBy>
  <cp:revision>45</cp:revision>
  <dcterms:created xsi:type="dcterms:W3CDTF">2021-01-07T17:35:15Z</dcterms:created>
  <dcterms:modified xsi:type="dcterms:W3CDTF">2021-10-06T13:03:28Z</dcterms:modified>
</cp:coreProperties>
</file>